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4"/>
  </p:handoutMasterIdLst>
  <p:sldIdLst>
    <p:sldId id="260" r:id="rId4"/>
    <p:sldId id="261" r:id="rId6"/>
    <p:sldId id="510" r:id="rId7"/>
    <p:sldId id="579" r:id="rId8"/>
    <p:sldId id="580" r:id="rId9"/>
    <p:sldId id="581" r:id="rId10"/>
    <p:sldId id="582" r:id="rId11"/>
    <p:sldId id="583" r:id="rId12"/>
    <p:sldId id="313" r:id="rId13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584"/>
    <a:srgbClr val="4E4A86"/>
    <a:srgbClr val="024282"/>
    <a:srgbClr val="517F31"/>
    <a:srgbClr val="034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0" d="100"/>
          <a:sy n="70" d="100"/>
        </p:scale>
        <p:origin x="288" y="-396"/>
      </p:cViewPr>
      <p:guideLst>
        <p:guide orient="horz" pos="22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504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28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4AE4E-39F2-4039-9E71-CB5BB1828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86D0D-48D4-42AC-A05C-A1E1344D74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977C3-5D49-4AE3-94A3-4A850F7186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FDB9-DDE0-4054-8528-4EF247FF79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922EB3-8BB3-4D7C-920D-99B3A498A3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922EB3-8BB3-4D7C-920D-99B3A498A3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963" y="445509"/>
            <a:ext cx="7819069" cy="632403"/>
          </a:xfrm>
          <a:prstGeom prst="rect">
            <a:avLst/>
          </a:prstGeom>
        </p:spPr>
        <p:txBody>
          <a:bodyPr/>
          <a:lstStyle>
            <a:lvl1pPr>
              <a:defRPr sz="4265" b="1">
                <a:solidFill>
                  <a:srgbClr val="15224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291167" y="1308753"/>
            <a:ext cx="105664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9169605" y="457538"/>
            <a:ext cx="2879308" cy="743473"/>
            <a:chOff x="825667" y="458497"/>
            <a:chExt cx="4856203" cy="125393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25667" y="458497"/>
              <a:ext cx="1253932" cy="125393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en-US" altLang="zh-CN" sz="800" b="1" dirty="0">
                  <a:solidFill>
                    <a:prstClr val="black"/>
                  </a:solidFill>
                </a:rPr>
                <a:t>BEIHANG UNIVERSITY</a:t>
              </a:r>
              <a:endParaRPr lang="en-US" altLang="zh-CN" sz="800" b="1" dirty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673" y="541334"/>
            <a:ext cx="8379691" cy="100965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65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65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1017" y="498519"/>
            <a:ext cx="2876550" cy="74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963" y="445509"/>
            <a:ext cx="10254672" cy="632403"/>
          </a:xfrm>
          <a:prstGeom prst="rect">
            <a:avLst/>
          </a:prstGeom>
        </p:spPr>
        <p:txBody>
          <a:bodyPr/>
          <a:lstStyle>
            <a:lvl1pPr>
              <a:defRPr sz="4265" b="1">
                <a:solidFill>
                  <a:srgbClr val="15224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291167" y="1308753"/>
            <a:ext cx="105664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31" y="-72335"/>
            <a:ext cx="1668089" cy="16680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65"/>
            </a:lvl2pPr>
            <a:lvl3pPr marL="914400" indent="0">
              <a:buNone/>
              <a:defRPr sz="1200"/>
            </a:lvl3pPr>
            <a:lvl4pPr marL="1371600" indent="0">
              <a:buNone/>
              <a:defRPr sz="1065"/>
            </a:lvl4pPr>
            <a:lvl5pPr marL="1828800" indent="0">
              <a:buNone/>
              <a:defRPr sz="1065"/>
            </a:lvl5pPr>
            <a:lvl6pPr marL="2286000" indent="0">
              <a:buNone/>
              <a:defRPr sz="1065"/>
            </a:lvl6pPr>
            <a:lvl7pPr marL="2743200" indent="0">
              <a:buNone/>
              <a:defRPr sz="1065"/>
            </a:lvl7pPr>
            <a:lvl8pPr marL="3200400" indent="0">
              <a:buNone/>
              <a:defRPr sz="1065"/>
            </a:lvl8pPr>
            <a:lvl9pPr marL="3657600" indent="0">
              <a:buNone/>
              <a:defRPr sz="106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65"/>
            </a:lvl2pPr>
            <a:lvl3pPr marL="914400" indent="0">
              <a:buNone/>
              <a:defRPr sz="1200"/>
            </a:lvl3pPr>
            <a:lvl4pPr marL="1371600" indent="0">
              <a:buNone/>
              <a:defRPr sz="1065"/>
            </a:lvl4pPr>
            <a:lvl5pPr marL="1828800" indent="0">
              <a:buNone/>
              <a:defRPr sz="1065"/>
            </a:lvl5pPr>
            <a:lvl6pPr marL="2286000" indent="0">
              <a:buNone/>
              <a:defRPr sz="1065"/>
            </a:lvl6pPr>
            <a:lvl7pPr marL="2743200" indent="0">
              <a:buNone/>
              <a:defRPr sz="1065"/>
            </a:lvl7pPr>
            <a:lvl8pPr marL="3200400" indent="0">
              <a:buNone/>
              <a:defRPr sz="1065"/>
            </a:lvl8pPr>
            <a:lvl9pPr marL="3657600" indent="0">
              <a:buNone/>
              <a:defRPr sz="106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-11" y="0"/>
            <a:ext cx="12192000" cy="1904144"/>
          </a:xfrm>
          <a:prstGeom prst="rect">
            <a:avLst/>
          </a:prstGeom>
          <a:blipFill dpi="0" rotWithShape="1">
            <a:blip r:embed="rId12">
              <a:alphaModFix amt="7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b="-154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77C7C-3646-48C7-A239-2F99540642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F752B-0C53-4DE3-8A47-A1975F0D6315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0755"/>
            <a:ext cx="12192000" cy="1377245"/>
          </a:xfrm>
          <a:prstGeom prst="rect">
            <a:avLst/>
          </a:prstGeom>
        </p:spPr>
      </p:pic>
      <p:sp>
        <p:nvSpPr>
          <p:cNvPr id="11" name="标题 1"/>
          <p:cNvSpPr txBox="1"/>
          <p:nvPr userDrawn="1"/>
        </p:nvSpPr>
        <p:spPr>
          <a:xfrm>
            <a:off x="1291167" y="596506"/>
            <a:ext cx="7486732" cy="7668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3735" dirty="0">
              <a:solidFill>
                <a:srgbClr val="152244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12.xml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image" Target="../media/image6.png"/><Relationship Id="rId20" Type="http://schemas.openxmlformats.org/officeDocument/2006/relationships/image" Target="../media/image5.png"/><Relationship Id="rId2" Type="http://schemas.openxmlformats.org/officeDocument/2006/relationships/image" Target="../media/image11.jpeg"/><Relationship Id="rId19" Type="http://schemas.openxmlformats.org/officeDocument/2006/relationships/image" Target="../media/image12.png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tags" Target="../tags/tag26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64852" y="1350313"/>
            <a:ext cx="6117528" cy="61175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/>
          <a:stretch>
            <a:fillRect/>
          </a:stretch>
        </p:blipFill>
        <p:spPr>
          <a:xfrm>
            <a:off x="191346" y="116631"/>
            <a:ext cx="11809309" cy="522678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1345" y="116631"/>
            <a:ext cx="11809309" cy="5226782"/>
          </a:xfrm>
          <a:prstGeom prst="rect">
            <a:avLst/>
          </a:prstGeom>
          <a:solidFill>
            <a:srgbClr val="02428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4949527" y="5155867"/>
            <a:ext cx="2292946" cy="38382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占位符 32"/>
          <p:cNvSpPr txBox="1"/>
          <p:nvPr/>
        </p:nvSpPr>
        <p:spPr>
          <a:xfrm>
            <a:off x="4791075" y="5213102"/>
            <a:ext cx="2609850" cy="296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占位符 24"/>
          <p:cNvSpPr txBox="1"/>
          <p:nvPr/>
        </p:nvSpPr>
        <p:spPr>
          <a:xfrm>
            <a:off x="1068388" y="2447290"/>
            <a:ext cx="10055225" cy="1668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FEDformer_MindSpore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00000"/>
              </a:lnSpc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FEDformer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求解时间序列预测问题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207568" y="4103527"/>
            <a:ext cx="76328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3879975" y="981574"/>
            <a:ext cx="4918925" cy="1253932"/>
            <a:chOff x="751446" y="486412"/>
            <a:chExt cx="4918925" cy="125393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51446" y="486412"/>
              <a:ext cx="1253932" cy="125393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60350" y="609785"/>
              <a:ext cx="3710021" cy="607920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2167394" y="1226892"/>
              <a:ext cx="35029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1400" b="1" dirty="0">
                  <a:solidFill>
                    <a:prstClr val="white"/>
                  </a:solidFill>
                </a:rPr>
                <a:t>BEIHANG UNIVERSITY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平行四边形 1"/>
          <p:cNvSpPr/>
          <p:nvPr/>
        </p:nvSpPr>
        <p:spPr>
          <a:xfrm>
            <a:off x="2765425" y="5836920"/>
            <a:ext cx="6033770" cy="487045"/>
          </a:xfrm>
          <a:prstGeom prst="parallelogram">
            <a:avLst/>
          </a:prstGeom>
          <a:solidFill>
            <a:srgbClr val="02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占位符 30"/>
          <p:cNvSpPr txBox="1"/>
          <p:nvPr/>
        </p:nvSpPr>
        <p:spPr>
          <a:xfrm>
            <a:off x="2844800" y="5935345"/>
            <a:ext cx="5875020" cy="296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小组成员：谢浩志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_ZY2406222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黄星阳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_ZY2406437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0031" y="522153"/>
            <a:ext cx="6049548" cy="60495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r="16132"/>
          <a:stretch>
            <a:fillRect/>
          </a:stretch>
        </p:blipFill>
        <p:spPr>
          <a:xfrm>
            <a:off x="1" y="-1"/>
            <a:ext cx="6240014" cy="68729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9601" y="0"/>
            <a:ext cx="6259616" cy="6872990"/>
          </a:xfrm>
          <a:prstGeom prst="rect">
            <a:avLst/>
          </a:prstGeom>
          <a:gradFill flip="none" rotWithShape="1">
            <a:gsLst>
              <a:gs pos="0">
                <a:srgbClr val="024282">
                  <a:alpha val="70000"/>
                </a:srgbClr>
              </a:gs>
              <a:gs pos="59000">
                <a:srgbClr val="024282">
                  <a:alpha val="80000"/>
                </a:srgbClr>
              </a:gs>
              <a:gs pos="100000">
                <a:srgbClr val="024282">
                  <a:alpha val="9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51251" y="948678"/>
            <a:ext cx="3022484" cy="1350274"/>
            <a:chOff x="1283804" y="1236710"/>
            <a:chExt cx="3022484" cy="1350274"/>
          </a:xfrm>
        </p:grpSpPr>
        <p:sp>
          <p:nvSpPr>
            <p:cNvPr id="4" name="平行四边形 3"/>
            <p:cNvSpPr/>
            <p:nvPr/>
          </p:nvSpPr>
          <p:spPr>
            <a:xfrm>
              <a:off x="1283804" y="1236710"/>
              <a:ext cx="3022484" cy="1350274"/>
            </a:xfrm>
            <a:prstGeom prst="parallelogram">
              <a:avLst>
                <a:gd name="adj" fmla="val 3020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573792" y="1256225"/>
              <a:ext cx="2410259" cy="1330759"/>
              <a:chOff x="4874746" y="232424"/>
              <a:chExt cx="2410259" cy="1330759"/>
            </a:xfrm>
          </p:grpSpPr>
          <p:sp>
            <p:nvSpPr>
              <p:cNvPr id="7" name="文本框 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  <p:cNvSpPr txBox="1">
                <a:spLocks noChangeArrowheads="1"/>
              </p:cNvSpPr>
              <p:nvPr/>
            </p:nvSpPr>
            <p:spPr bwMode="auto">
              <a:xfrm>
                <a:off x="5193843" y="1163073"/>
                <a:ext cx="1772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2865755" algn="l"/>
                  </a:tabLst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4282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  <a:sym typeface="Calibri" panose="020F0502020204030204" pitchFamily="34" charset="0"/>
                  </a:rPr>
                  <a:t>CONTENTS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24282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8" name="文本框 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  <p:cNvSpPr txBox="1">
                <a:spLocks noChangeArrowheads="1"/>
              </p:cNvSpPr>
              <p:nvPr/>
            </p:nvSpPr>
            <p:spPr bwMode="auto">
              <a:xfrm>
                <a:off x="4874746" y="232424"/>
                <a:ext cx="2410259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6858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2865755" algn="l"/>
                  </a:tabLst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24282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Calibri" panose="020F0502020204030204" pitchFamily="34" charset="0"/>
                  </a:rPr>
                  <a:t>目 录</a:t>
                </a:r>
                <a:endPara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2428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5471592" y="1091557"/>
                <a:ext cx="1224136" cy="0"/>
              </a:xfrm>
              <a:prstGeom prst="line">
                <a:avLst/>
              </a:prstGeom>
              <a:ln w="28575">
                <a:solidFill>
                  <a:srgbClr val="02428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5519934" y="1074316"/>
            <a:ext cx="1381373" cy="660400"/>
            <a:chOff x="5519936" y="1488468"/>
            <a:chExt cx="1381373" cy="660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平行四边形 10"/>
            <p:cNvSpPr/>
            <p:nvPr>
              <p:custDataLst>
                <p:tags r:id="rId4"/>
              </p:custDataLst>
            </p:nvPr>
          </p:nvSpPr>
          <p:spPr>
            <a:xfrm>
              <a:off x="5519936" y="1488468"/>
              <a:ext cx="1381373" cy="6604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597600" y="1541909"/>
              <a:ext cx="108675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755" algn="l"/>
                </a:tabLst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24282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rPr>
                <a:t>01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6"/>
            </p:custDataLst>
          </p:nvPr>
        </p:nvGrpSpPr>
        <p:grpSpPr>
          <a:xfrm>
            <a:off x="5519935" y="2185673"/>
            <a:ext cx="1381373" cy="660400"/>
            <a:chOff x="5519936" y="1488468"/>
            <a:chExt cx="1381373" cy="66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平行四边形 14"/>
            <p:cNvSpPr/>
            <p:nvPr>
              <p:custDataLst>
                <p:tags r:id="rId7"/>
              </p:custDataLst>
            </p:nvPr>
          </p:nvSpPr>
          <p:spPr>
            <a:xfrm>
              <a:off x="5519936" y="1488468"/>
              <a:ext cx="1381373" cy="6604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文本框 1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597600" y="1541909"/>
              <a:ext cx="108675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755" algn="l"/>
                </a:tabLst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24282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rPr>
                <a:t>02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9"/>
            </p:custDataLst>
          </p:nvPr>
        </p:nvGrpSpPr>
        <p:grpSpPr>
          <a:xfrm>
            <a:off x="5520141" y="3319255"/>
            <a:ext cx="1381373" cy="660400"/>
            <a:chOff x="5519936" y="1488468"/>
            <a:chExt cx="1381373" cy="66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平行四边形 17"/>
            <p:cNvSpPr/>
            <p:nvPr>
              <p:custDataLst>
                <p:tags r:id="rId10"/>
              </p:custDataLst>
            </p:nvPr>
          </p:nvSpPr>
          <p:spPr>
            <a:xfrm>
              <a:off x="5519936" y="1488468"/>
              <a:ext cx="1381373" cy="6604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文本框 1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597600" y="1541909"/>
              <a:ext cx="108675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755" algn="l"/>
                </a:tabLst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24282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rPr>
                <a:t>03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2"/>
            </p:custDataLst>
          </p:nvPr>
        </p:nvGrpSpPr>
        <p:grpSpPr>
          <a:xfrm>
            <a:off x="5519934" y="4452838"/>
            <a:ext cx="1381373" cy="660400"/>
            <a:chOff x="5519936" y="1488468"/>
            <a:chExt cx="1381373" cy="66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平行四边形 20"/>
            <p:cNvSpPr/>
            <p:nvPr>
              <p:custDataLst>
                <p:tags r:id="rId13"/>
              </p:custDataLst>
            </p:nvPr>
          </p:nvSpPr>
          <p:spPr>
            <a:xfrm>
              <a:off x="5519936" y="1488468"/>
              <a:ext cx="1381373" cy="6604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文本框 2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597600" y="1541909"/>
              <a:ext cx="108675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755" algn="l"/>
                </a:tabLst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24282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rPr>
                <a:t>04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sp>
        <p:nvSpPr>
          <p:cNvPr id="31" name="文本框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407910" y="1155065"/>
            <a:ext cx="2672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背景与问题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框 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407910" y="2239010"/>
            <a:ext cx="3383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研究现状与主要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挑战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文本框 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477760" y="3369310"/>
            <a:ext cx="23164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论文方法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介绍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407910" y="4499610"/>
            <a:ext cx="3383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复现挑战与解决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13545" y="6447112"/>
            <a:ext cx="2093426" cy="334487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9114765" y="102733"/>
            <a:ext cx="2879308" cy="743473"/>
            <a:chOff x="825667" y="458497"/>
            <a:chExt cx="4856203" cy="1253932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25667" y="458497"/>
              <a:ext cx="1253932" cy="1253932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en-US" altLang="zh-CN" sz="800" b="1" dirty="0">
                  <a:solidFill>
                    <a:prstClr val="black"/>
                  </a:solidFill>
                </a:rPr>
                <a:t>BEIHANG UNIVERSITY</a:t>
              </a:r>
              <a:endParaRPr lang="en-US" altLang="zh-CN" sz="8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22"/>
            </p:custDataLst>
          </p:nvPr>
        </p:nvGrpSpPr>
        <p:grpSpPr>
          <a:xfrm>
            <a:off x="5519934" y="5586313"/>
            <a:ext cx="1381373" cy="660400"/>
            <a:chOff x="5519936" y="1488468"/>
            <a:chExt cx="1381373" cy="66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平行四边形 23"/>
            <p:cNvSpPr/>
            <p:nvPr>
              <p:custDataLst>
                <p:tags r:id="rId23"/>
              </p:custDataLst>
            </p:nvPr>
          </p:nvSpPr>
          <p:spPr>
            <a:xfrm>
              <a:off x="5519936" y="1488468"/>
              <a:ext cx="1381373" cy="6604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文本框 2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597600" y="1541909"/>
              <a:ext cx="1086759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865755" algn="l"/>
                </a:tabLst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24282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rPr>
                <a:t>05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sp>
        <p:nvSpPr>
          <p:cNvPr id="26" name="文本框 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407910" y="5633085"/>
            <a:ext cx="2672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实验结果与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2428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934641"/>
            <a:ext cx="6049548" cy="60495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7665" y="889635"/>
            <a:ext cx="11464925" cy="49149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285750" lvl="2" indent="-28575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Char char="p"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034383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长时间序列预测的背景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034383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/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en-US" altLang="zh-CN" sz="800" b="1" dirty="0">
                  <a:solidFill>
                    <a:prstClr val="black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BEIHANG UNIVERSITY</a:t>
              </a:r>
              <a:endParaRPr lang="en-US" altLang="zh-CN" sz="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9" name="文本占位符 5"/>
          <p:cNvSpPr txBox="1"/>
          <p:nvPr/>
        </p:nvSpPr>
        <p:spPr>
          <a:xfrm>
            <a:off x="1127760" y="196850"/>
            <a:ext cx="8434705" cy="612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背景与问题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定义</a:t>
            </a:r>
            <a:endParaRPr lang="zh-CN" altLang="en-US" noProof="0" dirty="0">
              <a:ln>
                <a:noFill/>
              </a:ln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0" y="6147435"/>
            <a:ext cx="12192000" cy="710565"/>
          </a:xfrm>
          <a:prstGeom prst="rect">
            <a:avLst/>
          </a:prstGeom>
          <a:solidFill>
            <a:srgbClr val="024282"/>
          </a:solidFill>
        </p:spPr>
        <p:txBody>
          <a:bodyPr wrap="square" rtlCol="0" anchor="t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时间序列预测面临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数据复杂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与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模型建模能力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双重挑战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5175" y="1461135"/>
            <a:ext cx="10755630" cy="1909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2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数据难题：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长时间序列通常具有跨度大、特征维度高、噪声干扰强等特点，增加了建模难度与预测不确定性。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2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模型难题：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传统模型如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RNN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在长序列建模中易出现梯度消失或爆炸，难以捕捉长期依赖结构，预测精度受限。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7665" y="3363595"/>
            <a:ext cx="11464925" cy="49149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285750" lvl="2" indent="-28575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Char char="p"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034383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问题形式化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034383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034383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65175" y="3938270"/>
                <a:ext cx="10755630" cy="186817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marL="342900" lvl="2" indent="-342900" algn="l" fontAlgn="auto">
                  <a:lnSpc>
                    <a:spcPct val="130000"/>
                  </a:lnSpc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给定历史序列为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, ..., 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𝐼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𝐼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，目标是预测未来序列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𝑌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, 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, ..., 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𝑂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𝑂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pitchFamily="34" charset="-122"/>
                            <a:cs typeface="Cambria Math" panose="02040503050406030204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。</a:t>
                </a:r>
                <a:endParaRPr lang="zh-CN" altLang="en-US" sz="2000" dirty="0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</a:endParaRPr>
              </a:p>
              <a:p>
                <a:pPr marL="342900" lvl="2" indent="-342900" algn="l" fontAlgn="auto">
                  <a:lnSpc>
                    <a:spcPct val="130000"/>
                  </a:lnSpc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任务形式为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Encoder-Decoder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序列建模的过程，需要最小化预测值和真实值的误差，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即</a:t>
                </a:r>
                <a:endParaRPr lang="zh-CN" altLang="en-US" sz="2000" dirty="0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5" y="3938270"/>
                <a:ext cx="10755630" cy="18681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105" y="5081270"/>
            <a:ext cx="4320000" cy="5200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934641"/>
            <a:ext cx="6049548" cy="60495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7665" y="889635"/>
            <a:ext cx="11464925" cy="49149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285750" lvl="2" indent="-28575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Char char="p"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034383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时间序列相关研究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034383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/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en-US" altLang="zh-CN" sz="800" b="1" dirty="0">
                  <a:solidFill>
                    <a:prstClr val="black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BEIHANG UNIVERSITY</a:t>
              </a:r>
              <a:endParaRPr lang="en-US" altLang="zh-CN" sz="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9" name="文本占位符 5"/>
          <p:cNvSpPr txBox="1"/>
          <p:nvPr/>
        </p:nvSpPr>
        <p:spPr>
          <a:xfrm>
            <a:off x="1127760" y="196850"/>
            <a:ext cx="8434705" cy="612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sym typeface="+mn-ea"/>
              </a:rPr>
              <a:t>研究现状与主要挑战</a:t>
            </a:r>
            <a:endParaRPr lang="zh-CN" altLang="en-US" noProof="0" dirty="0">
              <a:ln>
                <a:noFill/>
              </a:ln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0" y="6147435"/>
            <a:ext cx="12192000" cy="710565"/>
          </a:xfrm>
          <a:prstGeom prst="rect">
            <a:avLst/>
          </a:prstGeom>
          <a:solidFill>
            <a:srgbClr val="024282"/>
          </a:solidFill>
        </p:spPr>
        <p:txBody>
          <a:bodyPr wrap="square" rtlCol="0" anchor="t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研究核心难点：降低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计算成本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、捕捉时序数据的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全局结构特征</a:t>
            </a:r>
            <a:endParaRPr lang="zh-CN" altLang="en-US" sz="2400" b="1">
              <a:solidFill>
                <a:srgbClr val="FFFF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3" name="图片 12" descr="ARIM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40" y="1862455"/>
            <a:ext cx="1812290" cy="23710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4775" y="4328160"/>
            <a:ext cx="2661285" cy="963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2" indent="0" algn="l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传统模型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（ARIMA）：无法建模非线性关系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2" indent="-342900" algn="l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2205990" y="2808605"/>
            <a:ext cx="538480" cy="68326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rcRect l="6314" t="7151" r="8877"/>
          <a:stretch>
            <a:fillRect/>
          </a:stretch>
        </p:blipFill>
        <p:spPr>
          <a:xfrm>
            <a:off x="2574925" y="1862455"/>
            <a:ext cx="2651760" cy="228790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766060" y="4328160"/>
            <a:ext cx="2716530" cy="963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2" indent="0" algn="l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RNN-based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：难以捕捉长期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依赖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rcRect l="29667" t="2512" r="30875" b="8632"/>
          <a:stretch>
            <a:fillRect/>
          </a:stretch>
        </p:blipFill>
        <p:spPr>
          <a:xfrm>
            <a:off x="5796915" y="1711960"/>
            <a:ext cx="2053590" cy="2672080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5330825" y="2808605"/>
            <a:ext cx="538480" cy="68326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482590" y="4328160"/>
            <a:ext cx="2266315" cy="963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2" indent="0" algn="l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Transformer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：使用较为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广泛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rcRect r="50367"/>
          <a:stretch>
            <a:fillRect/>
          </a:stretch>
        </p:blipFill>
        <p:spPr>
          <a:xfrm>
            <a:off x="8832850" y="3655060"/>
            <a:ext cx="2686050" cy="18954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rcRect t="2402" b="9351"/>
          <a:stretch>
            <a:fillRect/>
          </a:stretch>
        </p:blipFill>
        <p:spPr>
          <a:xfrm>
            <a:off x="8484870" y="1047750"/>
            <a:ext cx="3382010" cy="201041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388985" y="3058160"/>
            <a:ext cx="3596005" cy="49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2" indent="0" algn="ctr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挑战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：自注意力计算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开销大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81365" y="5550535"/>
            <a:ext cx="3709035" cy="494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2" indent="0" algn="ctr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挑战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：难以捕捉季节</a:t>
            </a:r>
            <a:r>
              <a:rPr lang="en-US" altLang="zh-CN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趋势</a:t>
            </a:r>
            <a:r>
              <a:rPr lang="zh-CN" altLang="en-US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特征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6" name="左大括号 25"/>
          <p:cNvSpPr/>
          <p:nvPr/>
        </p:nvSpPr>
        <p:spPr>
          <a:xfrm>
            <a:off x="8044815" y="1711960"/>
            <a:ext cx="336550" cy="3886835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934641"/>
            <a:ext cx="6049548" cy="60495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7665" y="889635"/>
            <a:ext cx="11464925" cy="49149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285750" lvl="2" indent="-28575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Char char="p"/>
            </a:pP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034383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FEDformer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034383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模型结构与核心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034383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机制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034383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/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en-US" altLang="zh-CN" sz="800" b="1" dirty="0">
                  <a:solidFill>
                    <a:prstClr val="black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BEIHANG UNIVERSITY</a:t>
              </a:r>
              <a:endParaRPr lang="en-US" altLang="zh-CN" sz="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9" name="文本占位符 5"/>
          <p:cNvSpPr txBox="1"/>
          <p:nvPr/>
        </p:nvSpPr>
        <p:spPr>
          <a:xfrm>
            <a:off x="1127760" y="196850"/>
            <a:ext cx="8434705" cy="612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sym typeface="+mn-ea"/>
              </a:rPr>
              <a:t>论文方法介绍</a:t>
            </a:r>
            <a:endParaRPr lang="zh-CN" altLang="en-US" noProof="0" dirty="0">
              <a:ln>
                <a:noFill/>
              </a:ln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0" y="6147435"/>
            <a:ext cx="12192000" cy="710565"/>
          </a:xfrm>
          <a:prstGeom prst="rect">
            <a:avLst/>
          </a:prstGeom>
          <a:solidFill>
            <a:srgbClr val="024282"/>
          </a:solidFill>
        </p:spPr>
        <p:txBody>
          <a:bodyPr wrap="square" rtlCol="0" anchor="t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FEDformer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方案：融合分解建模与频域注意力，实现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高效长期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预测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75" y="1457325"/>
            <a:ext cx="10965815" cy="35928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718185" y="5052695"/>
                <a:ext cx="10755630" cy="105981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marL="342900" lvl="2" indent="-342900" algn="l" fontAlgn="auto">
                  <a:lnSpc>
                    <a:spcPct val="130000"/>
                  </a:lnSpc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核心结构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引入序列分解机制，将预测任务分解为趋势建模与季节建模【把握全局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特征】；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lvl="2" indent="-342900" algn="l" fontAlgn="auto">
                  <a:lnSpc>
                    <a:spcPct val="130000"/>
                  </a:lnSpc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核心结构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使用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Fourier / Wavelet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变换在频域执行注意力计算，减少复杂度至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𝑂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𝐿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【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加速】。</a:t>
                </a:r>
                <a:endParaRPr lang="zh-CN" altLang="en-US" sz="2000" dirty="0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pitchFamily="3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5" y="5052695"/>
                <a:ext cx="10755630" cy="1059815"/>
              </a:xfrm>
              <a:prstGeom prst="rect">
                <a:avLst/>
              </a:prstGeom>
              <a:blipFill rotWithShape="1">
                <a:blip r:embed="rId6"/>
                <a:stretch>
                  <a:fillRect r="-1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934641"/>
            <a:ext cx="6049548" cy="60495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7665" y="889635"/>
            <a:ext cx="11464925" cy="49149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285750" lvl="2" indent="-28575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Char char="p"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034383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迁移适配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034383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主要问题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034383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/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en-US" altLang="zh-CN" sz="800" b="1" dirty="0">
                  <a:solidFill>
                    <a:prstClr val="black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BEIHANG UNIVERSITY</a:t>
              </a:r>
              <a:endParaRPr lang="en-US" altLang="zh-CN" sz="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9" name="文本占位符 5"/>
          <p:cNvSpPr txBox="1"/>
          <p:nvPr/>
        </p:nvSpPr>
        <p:spPr>
          <a:xfrm>
            <a:off x="1127760" y="196850"/>
            <a:ext cx="8434705" cy="612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sym typeface="+mn-ea"/>
              </a:rPr>
              <a:t>复现挑战与解决方法</a:t>
            </a:r>
            <a:endParaRPr lang="zh-CN" altLang="en-US" noProof="0" dirty="0">
              <a:ln>
                <a:noFill/>
              </a:ln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0" y="6147435"/>
            <a:ext cx="12192000" cy="710565"/>
          </a:xfrm>
          <a:prstGeom prst="rect">
            <a:avLst/>
          </a:prstGeom>
          <a:solidFill>
            <a:srgbClr val="024282"/>
          </a:solidFill>
        </p:spPr>
        <p:txBody>
          <a:bodyPr wrap="square" rtlCol="0" anchor="t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模型迁移：规避框架限制</a:t>
            </a:r>
            <a:endParaRPr lang="zh-CN" altLang="en-US" sz="2400" b="1">
              <a:solidFill>
                <a:schemeClr val="bg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4985" y="1509395"/>
            <a:ext cx="4828540" cy="4509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lvl="2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问题一：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昇腾平台不支持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FFTWithSize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，频域模块无法运行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3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迁移至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NVIDIA Tesla P100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显卡环境执行；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2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问题二：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Grad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算子不支持复数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3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将复数计算模块封装为实部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虚部分离表示，规避反向传播问题；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lvl="2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问题三：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图模式支持有限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00100" lvl="3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整体采用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PYNATIVE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模式运行，确保训练稳定性与模块兼容性。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795" y="1282065"/>
            <a:ext cx="5265420" cy="161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4"/>
          <p:cNvPicPr>
            <a:picLocks noChangeAspect="1"/>
          </p:cNvPicPr>
          <p:nvPr/>
        </p:nvPicPr>
        <p:blipFill>
          <a:blip r:embed="rId6"/>
          <a:srcRect l="3163" t="39402" r="24270"/>
          <a:stretch>
            <a:fillRect/>
          </a:stretch>
        </p:blipFill>
        <p:spPr>
          <a:xfrm>
            <a:off x="5852795" y="3450590"/>
            <a:ext cx="6111875" cy="21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5852795" y="2848610"/>
            <a:ext cx="5979795" cy="459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2" indent="0" algn="ctr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144584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复数计算封装</a:t>
            </a:r>
            <a:endParaRPr lang="zh-CN" altLang="en-US" b="1" dirty="0">
              <a:solidFill>
                <a:srgbClr val="144584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52795" y="5463540"/>
            <a:ext cx="5979795" cy="459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2" indent="0" algn="ctr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144584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运行模式设定</a:t>
            </a:r>
            <a:endParaRPr lang="zh-CN" altLang="en-US" b="1" dirty="0">
              <a:solidFill>
                <a:srgbClr val="144584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934641"/>
            <a:ext cx="6049548" cy="60495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7665" y="889635"/>
            <a:ext cx="11464925" cy="49149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285750" lvl="2" indent="-28575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charset="0"/>
              <a:buChar char="p"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034383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实验设置与结果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034383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分析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034383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/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en-US" altLang="zh-CN" sz="800" b="1" dirty="0">
                  <a:solidFill>
                    <a:prstClr val="black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BEIHANG UNIVERSITY</a:t>
              </a:r>
              <a:endParaRPr lang="en-US" altLang="zh-CN" sz="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9" name="文本占位符 5"/>
          <p:cNvSpPr txBox="1"/>
          <p:nvPr/>
        </p:nvSpPr>
        <p:spPr>
          <a:xfrm>
            <a:off x="1127760" y="196850"/>
            <a:ext cx="8434705" cy="612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sym typeface="+mn-ea"/>
              </a:rPr>
              <a:t>实验结果与分析</a:t>
            </a:r>
            <a:endParaRPr lang="zh-CN" altLang="en-US" noProof="0" dirty="0">
              <a:ln>
                <a:noFill/>
              </a:ln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0" y="6147435"/>
            <a:ext cx="12192000" cy="710565"/>
          </a:xfrm>
          <a:prstGeom prst="rect">
            <a:avLst/>
          </a:prstGeom>
          <a:solidFill>
            <a:srgbClr val="024282"/>
          </a:solidFill>
        </p:spPr>
        <p:txBody>
          <a:bodyPr wrap="square" rtlCol="0" anchor="t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实验验证结论：特定数据性能领先，与原框架实现</a:t>
            </a:r>
            <a:r>
              <a:rPr lang="zh-CN" altLang="en-US" sz="2400" b="1">
                <a:solidFill>
                  <a:srgbClr val="FFFF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有一定差异</a:t>
            </a:r>
            <a:endParaRPr lang="zh-CN" altLang="en-US" sz="2400" b="1">
              <a:solidFill>
                <a:srgbClr val="FFFF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0515" y="1450340"/>
            <a:ext cx="6096000" cy="4627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lvl="2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实验</a:t>
            </a:r>
            <a:r>
              <a:rPr lang="zh-CN" altLang="en-US" sz="2000" b="1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设置：</a:t>
            </a:r>
            <a:r>
              <a:rPr lang="en-US" altLang="zh-CN" sz="20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20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3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对比模型：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Transformer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Informer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Autoformer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en-US" altLang="zh-CN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3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数据集：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Electricity, Exchange, Traffic, Weather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3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设置：预测步长为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96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，多变量预测任务；</a:t>
            </a:r>
            <a:endParaRPr lang="zh-CN" altLang="en-US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lvl="2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结果分析：</a:t>
            </a:r>
            <a:endParaRPr lang="zh-CN" altLang="en-US" b="1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3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FEDformer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Exchange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Weather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数据集表现领先，针对</a:t>
            </a:r>
            <a:r>
              <a:rPr lang="zh-CN" altLang="en-US" b="1" dirty="0">
                <a:solidFill>
                  <a:srgbClr val="144584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季节性趋势性数据预测效果良好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3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与原文结果存在差距。原因包括</a:t>
            </a:r>
            <a:r>
              <a:rPr lang="zh-CN" altLang="en-US" b="1" dirty="0">
                <a:solidFill>
                  <a:srgbClr val="144584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平台差异、复数运算近似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、动态图运行限制等；</a:t>
            </a:r>
            <a:endParaRPr lang="zh-CN" altLang="en-US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800100" lvl="3" indent="-34290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总体趋势一致，验证了</a:t>
            </a:r>
            <a:r>
              <a:rPr lang="en-US" altLang="zh-CN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FEDformer</a:t>
            </a:r>
            <a:r>
              <a:rPr lang="zh-CN" altLang="en-US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频域建模在长序列预测中的有效性与鲁棒性。</a:t>
            </a:r>
            <a:endParaRPr lang="zh-CN" altLang="en-US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7" name="表格 16"/>
          <p:cNvGraphicFramePr/>
          <p:nvPr>
            <p:custDataLst>
              <p:tags r:id="rId5"/>
            </p:custDataLst>
          </p:nvPr>
        </p:nvGraphicFramePr>
        <p:xfrm>
          <a:off x="6492240" y="3799205"/>
          <a:ext cx="5407025" cy="2179320"/>
        </p:xfrm>
        <a:graphic>
          <a:graphicData uri="http://schemas.openxmlformats.org/drawingml/2006/table">
            <a:tbl>
              <a:tblPr/>
              <a:tblGrid>
                <a:gridCol w="1021080"/>
                <a:gridCol w="1021080"/>
                <a:gridCol w="841375"/>
                <a:gridCol w="840740"/>
                <a:gridCol w="841375"/>
                <a:gridCol w="841375"/>
              </a:tblGrid>
              <a:tr h="167640"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方法</a:t>
                      </a:r>
                      <a:endParaRPr lang="zh-CN" sz="11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指标</a:t>
                      </a: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\</a:t>
                      </a:r>
                      <a:r>
                        <a:rPr lang="zh-CN" sz="11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数据集</a:t>
                      </a:r>
                      <a:endParaRPr lang="zh-CN" sz="110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Electricity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Exchange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Traffic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Weather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rowSpan="3"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Transformer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MAE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0.830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1.418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0.911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 u="sng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1.580 </a:t>
                      </a:r>
                      <a:endParaRPr lang="en-US" altLang="zh-CN" sz="1100" i="0" u="sng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6764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RMSE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1.014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1.784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1.315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 u="sng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2.066 </a:t>
                      </a:r>
                      <a:endParaRPr lang="en-US" altLang="zh-CN" sz="1100" i="0" u="sng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6764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MAPE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3.238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12.247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5.847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 u="sng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25.460 </a:t>
                      </a:r>
                      <a:endParaRPr lang="en-US" altLang="zh-CN" sz="1100" i="0" u="sng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rowSpan="3"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Informer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MAE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 u="sng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0.938 </a:t>
                      </a:r>
                      <a:endParaRPr lang="en-US" altLang="zh-CN" sz="1100" i="0" u="sng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1.589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0.963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1.743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6764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RMSE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 u="sng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1.133 </a:t>
                      </a:r>
                      <a:endParaRPr lang="en-US" altLang="zh-CN" sz="1100" i="0" u="sng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1.954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1.353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2.233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6764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MAPE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 u="sng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5.320 </a:t>
                      </a:r>
                      <a:endParaRPr lang="en-US" altLang="zh-CN" sz="1100" i="0" u="sng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9.693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7.462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31.488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rowSpan="3"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Autoformer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MAE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1.698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0.278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1.941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2.379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6764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RMSE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2.016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0.385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2.265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3.797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6764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MAPE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13.925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1.691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25.638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87.032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 rowSpan="3"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FEDformer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MAE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1.326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0" i="0" u="sng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0.278 </a:t>
                      </a:r>
                      <a:endParaRPr lang="en-US" altLang="zh-CN" sz="1100" b="0" i="0" u="sng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1.795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0.319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6764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RMSE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1.562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0" i="0" u="sng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0.386 </a:t>
                      </a:r>
                      <a:endParaRPr lang="en-US" altLang="zh-CN" sz="1100" b="0" i="0" u="sng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2.101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0.501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6764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MAPE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10.921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0" i="0" u="sng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1.699 </a:t>
                      </a:r>
                      <a:endParaRPr lang="en-US" altLang="zh-CN" sz="1100" b="0" i="0" u="sng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24.045 </a:t>
                      </a:r>
                      <a:endParaRPr lang="en-US" altLang="zh-CN" sz="1100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18.864 </a:t>
                      </a:r>
                      <a:endParaRPr lang="en-US" altLang="zh-CN" sz="1100" b="1" i="0">
                        <a:solidFill>
                          <a:srgbClr val="000000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6492240" y="1340485"/>
            <a:ext cx="5407025" cy="1978660"/>
            <a:chOff x="-390" y="2842"/>
            <a:chExt cx="13984" cy="5117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/>
            <a:srcRect r="87417"/>
            <a:stretch>
              <a:fillRect/>
            </a:stretch>
          </p:blipFill>
          <p:spPr>
            <a:xfrm>
              <a:off x="-390" y="2842"/>
              <a:ext cx="2514" cy="511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rcRect l="26877" r="15716"/>
            <a:stretch>
              <a:fillRect/>
            </a:stretch>
          </p:blipFill>
          <p:spPr>
            <a:xfrm>
              <a:off x="2124" y="2845"/>
              <a:ext cx="11470" cy="5115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6492240" y="894715"/>
            <a:ext cx="5407025" cy="459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2" indent="0" algn="ctr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144584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原始结果</a:t>
            </a:r>
            <a:r>
              <a:rPr lang="zh-CN" altLang="en-US" b="1" dirty="0">
                <a:solidFill>
                  <a:srgbClr val="144584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</a:t>
            </a:r>
            <a:endParaRPr lang="zh-CN" altLang="en-US" b="1" dirty="0">
              <a:solidFill>
                <a:srgbClr val="144584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92240" y="3281680"/>
            <a:ext cx="5407025" cy="459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2" indent="0" algn="ctr">
              <a:lnSpc>
                <a:spcPct val="130000"/>
              </a:lnSpc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144584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复现</a:t>
            </a:r>
            <a:r>
              <a:rPr lang="zh-CN" altLang="en-US" b="1" dirty="0">
                <a:solidFill>
                  <a:srgbClr val="144584"/>
                </a:solidFill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结果表</a:t>
            </a:r>
            <a:endParaRPr lang="zh-CN" altLang="en-US" b="1" dirty="0">
              <a:solidFill>
                <a:srgbClr val="144584"/>
              </a:solidFill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934641"/>
            <a:ext cx="6049548" cy="604954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/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defRPr/>
              </a:pPr>
              <a:r>
                <a:rPr lang="en-US" altLang="zh-CN" sz="800" b="1" dirty="0">
                  <a:solidFill>
                    <a:prstClr val="black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BEIHANG UNIVERSITY</a:t>
              </a:r>
              <a:endParaRPr lang="en-US" altLang="zh-CN" sz="800" b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sp>
        <p:nvSpPr>
          <p:cNvPr id="9" name="文本占位符 5"/>
          <p:cNvSpPr txBox="1"/>
          <p:nvPr/>
        </p:nvSpPr>
        <p:spPr>
          <a:xfrm>
            <a:off x="1127760" y="196850"/>
            <a:ext cx="8434705" cy="612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参考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文献</a:t>
            </a:r>
            <a:endParaRPr lang="zh-CN" altLang="en-US" noProof="0" dirty="0">
              <a:ln>
                <a:noFill/>
              </a:ln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0515" y="889635"/>
            <a:ext cx="11835130" cy="5742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[1]Box G E P, Jenkins G M. Some recent advances in forecasting and control[J]. Journal of the Royal Statistical Society. Series C (Applied Statistics), 1968, 17(2): 91-109.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[2]Box G E P, Pierce D A. Distribution of residual autocorrelations in autoregressive-integrated moving average time series models[J]. Journal of the American statistical Association, 1970, 65(332): 1509-1526.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[3]Hochreiter S, Schmidhuber J. Long short-term memory[J]. Neural computation, 1997, 9(8): 1735-1780.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[4]Chung J, Gulcehre C, Cho K H, et al. Empirical evaluation of gated recurrent neural networks on sequence modeling[J]. arXiv preprint arXiv:1412.3555, 2014.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[5]Salinas D, Flunkert V, Gasthaus J, et al. DeepAR: Probabilistic forecasting with autoregressive recurrent networks[J]. International journal of forecasting, 2020, 36(3): 1181-1191.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[6]Qin Y, Song D, Chen H, et al. A dual-stage attention-based recurrent neural network for time series prediction[J]. arXiv preprint arXiv:1704.02971, 2017.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[7]Sen R, Yu H F, Dhillon I S. Think globally, act locally: A deep neural network approach to high-dimensional time series forecasting[J]. Advances in neural information processing systems, 2019, 32.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[8]Vaswani A, Shazeer N, Parmar N, et al. Attention is all you need[J]. Advances in neural information processing systems, 2017, 30.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[9]Beltagy I, Peters M E, Cohan A. Longformer: The long-document transformer[J]. arXiv preprint arXiv:2004.05150, 2020.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[10]Li S, Jin X, Xuan Y, et al. Enhancing the locality and breaking the memory bottleneck of transformer on time series forecasting[J]. Advances in neural information processing systems, 2019, 32.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[11]Zhu Z, Soricut R. H-transformer-1d: Fast one-dimensional hierarchical attention for sequences[J]. arXiv preprint arXiv:2107.11906, 2021.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[12]Zhou H, Zhang S, Peng J, et al. Informer: Beyond efficient transformer for long sequence time-series forecasting[C]//Proceedings of the AAAI conference on artificial intelligence. 2021, 35(12): 11106-11115.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[13]Wu H, Xu J, Wang J, et al. Autoformer: Decomposition transformers with auto-correlation for long-term series forecasting[J]. Advances in neural information processing systems, 2021, 34: 22419-22430.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[14]Wang S, Li B Z, Khabsa M, et al. Linformer: Self-attention with linear complexity[J]. arXiv preprint arXiv:2006.04768, 2020.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[15]Ma X, Kong X, Wang S, et al. Luna: Linear unified nested attention[J]. Advances in Neural Information Processing Systems, 2021, 34: 2441-2453.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[16]Xiong Y, Zeng Z, Chakraborty R, et al. Nystr</a:t>
            </a:r>
            <a:r>
              <a:rPr lang="en-US" altLang="en-US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ö</a:t>
            </a: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mformer: A nystr</a:t>
            </a:r>
            <a:r>
              <a:rPr lang="en-US" altLang="en-US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ö</a:t>
            </a: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m-based algorithm for approximating self-attention[C]//Proceedings of the AAAI conference on artificial intelligence. 2021, 35(16): 14138-14148.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[17]Choromanski K, Likhosherstov V, Dohan D, et al. Rethinking attention with performers[J]. arXiv preprint arXiv:2009.14794, 2020.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[18]Mathieu M, Henaff M, LeCun Y. Fast training of convolutional networks through ffts[J]. arXiv preprint arXiv:1312.5851, 2013.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[19]Wen Q, He K, Sun L, et al. RobustPeriod: Robust time-frequency mining for multiple periodicity detection[C]//Proceedings of the 2021 international conference on management of data. 2021: 2328-2337.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[20]Li Z, Kovachki N, Azizzadenesheli K, et al. Fourier neural operator for parametric partial differential equations[J]. arXiv preprint arXiv:2010.08895, 2020.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[21]Gupta G, Xiao X, Bogdan P. Multiwavelet-based operator learning for differential equations[J]. Advances in neural information processing systems, 2021, 34: 24048-24062.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[22]Rahimi A, Recht B. Random features for large-scale kernel machines[J]. Advances in neural information processing systems, 2007, 20.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[23]Rawat A S, Chen J, Yu F X X, et al. Sampled softmax with random fourier features[J]. Advances in Neural Information Processing Systems, 2019, 32.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lvl="2" indent="0" algn="l" fontAlgn="auto">
              <a:lnSpc>
                <a:spcPct val="130000"/>
              </a:lnSpc>
              <a:spcAft>
                <a:spcPts val="600"/>
              </a:spcAft>
              <a:buClrTx/>
              <a:buSzTx/>
              <a:buNone/>
            </a:pPr>
            <a:r>
              <a:rPr lang="en-US" altLang="zh-CN" sz="800" dirty="0">
                <a:latin typeface="Times New Roman" panose="0202060305040502030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[24]Lee-Thorp J, Ainslie J, Eckstein I, et al. Fnet: Mixing tokens with fourier transforms[J]. arXiv preprint arXiv:2105.03824, 2021.</a:t>
            </a:r>
            <a:endParaRPr lang="en-US" altLang="zh-CN" sz="800" dirty="0">
              <a:latin typeface="Times New Roman" panose="020206030504050203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64852" y="1350313"/>
            <a:ext cx="6117528" cy="61175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45" y="116631"/>
            <a:ext cx="11809308" cy="522678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1345" y="116631"/>
            <a:ext cx="11809309" cy="5226782"/>
          </a:xfrm>
          <a:prstGeom prst="rect">
            <a:avLst/>
          </a:prstGeom>
          <a:solidFill>
            <a:srgbClr val="02428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4949527" y="5155867"/>
            <a:ext cx="2292946" cy="383827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占位符 32"/>
          <p:cNvSpPr txBox="1"/>
          <p:nvPr/>
        </p:nvSpPr>
        <p:spPr>
          <a:xfrm>
            <a:off x="4791075" y="5213102"/>
            <a:ext cx="2609850" cy="296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/>
                <a:uLnTx/>
                <a:uFillTx/>
                <a:sym typeface="+mn-ea"/>
              </a:rPr>
              <a:t>2025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sym typeface="+mn-ea"/>
              </a:rPr>
              <a:t>年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sym typeface="+mn-ea"/>
              </a:rPr>
              <a:t>06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sym typeface="+mn-ea"/>
              </a:rPr>
              <a:t>月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sym typeface="+mn-ea"/>
              </a:rPr>
              <a:t>16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sym typeface="+mn-ea"/>
              </a:rPr>
              <a:t>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879975" y="1131474"/>
            <a:ext cx="4918925" cy="1253932"/>
            <a:chOff x="751446" y="486412"/>
            <a:chExt cx="4918925" cy="125393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51446" y="486412"/>
              <a:ext cx="1253932" cy="125393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60350" y="609785"/>
              <a:ext cx="3710021" cy="607920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2167394" y="1226892"/>
              <a:ext cx="35029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BEIHANG UNIVERSITY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占位符 24"/>
          <p:cNvSpPr txBox="1"/>
          <p:nvPr/>
        </p:nvSpPr>
        <p:spPr>
          <a:xfrm>
            <a:off x="191347" y="2324320"/>
            <a:ext cx="11809308" cy="141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Thanks!</a:t>
            </a:r>
            <a:endParaRPr kumimoji="0" lang="en-US" altLang="zh-CN" sz="7200" b="1" i="1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567608" y="3888438"/>
            <a:ext cx="69127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9657" y="4040776"/>
            <a:ext cx="8112685" cy="734387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2765425" y="5836920"/>
            <a:ext cx="6033770" cy="487045"/>
          </a:xfrm>
          <a:prstGeom prst="parallelogram">
            <a:avLst/>
          </a:prstGeom>
          <a:solidFill>
            <a:srgbClr val="024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占位符 30"/>
          <p:cNvSpPr txBox="1"/>
          <p:nvPr/>
        </p:nvSpPr>
        <p:spPr>
          <a:xfrm>
            <a:off x="2844800" y="5935345"/>
            <a:ext cx="5875020" cy="296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小组成员：谢浩志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_ZY2406222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黄星阳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_ZY2406437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10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11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12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13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14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15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16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17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47.8432283464567}"/>
</p:tagLst>
</file>

<file path=ppt/tags/tag18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47.8432283464567}"/>
</p:tagLst>
</file>

<file path=ppt/tags/tag19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47.8432283464567}"/>
</p:tagLst>
</file>

<file path=ppt/tags/tag2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20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47.8432283464567}"/>
</p:tagLst>
</file>

<file path=ppt/tags/tag21.xml><?xml version="1.0" encoding="utf-8"?>
<p:tagLst xmlns:p="http://schemas.openxmlformats.org/presentationml/2006/main">
  <p:tag name="KSO_WM_DIAGRAM_VIRTUALLY_FRAME" val="{&quot;height&quot;:476.3423622047244,&quot;left&quot;:343.6,&quot;top&quot;:73.59377952755906,&quot;width&quot;:612.7423622047245}"/>
</p:tagLst>
</file>

<file path=ppt/tags/tag22.xml><?xml version="1.0" encoding="utf-8"?>
<p:tagLst xmlns:p="http://schemas.openxmlformats.org/presentationml/2006/main">
  <p:tag name="KSO_WM_DIAGRAM_VIRTUALLY_FRAME" val="{&quot;height&quot;:476.3423622047244,&quot;left&quot;:343.6,&quot;top&quot;:73.59377952755906,&quot;width&quot;:612.7423622047245}"/>
</p:tagLst>
</file>

<file path=ppt/tags/tag23.xml><?xml version="1.0" encoding="utf-8"?>
<p:tagLst xmlns:p="http://schemas.openxmlformats.org/presentationml/2006/main">
  <p:tag name="KSO_WM_DIAGRAM_VIRTUALLY_FRAME" val="{&quot;height&quot;:476.3423622047244,&quot;left&quot;:343.6,&quot;top&quot;:73.59377952755906,&quot;width&quot;:612.7423622047245}"/>
</p:tagLst>
</file>

<file path=ppt/tags/tag24.xml><?xml version="1.0" encoding="utf-8"?>
<p:tagLst xmlns:p="http://schemas.openxmlformats.org/presentationml/2006/main">
  <p:tag name="KSO_WM_DIAGRAM_VIRTUALLY_FRAME" val="{&quot;height&quot;:476.3423622047244,&quot;left&quot;:343.6,&quot;top&quot;:73.59377952755906,&quot;width&quot;:612.7423622047245}"/>
</p:tagLst>
</file>

<file path=ppt/tags/tag25.xml><?xml version="1.0" encoding="utf-8"?>
<p:tagLst xmlns:p="http://schemas.openxmlformats.org/presentationml/2006/main">
  <p:tag name="KSO_WM_DIAGRAM_VIRTUALLY_FRAME" val="{&quot;height&quot;:476.3423622047244,&quot;left&quot;:343.6,&quot;top&quot;:73.59377952755906,&quot;width&quot;:612.7423622047245}"/>
</p:tagLst>
</file>

<file path=ppt/tags/tag26.xml><?xml version="1.0" encoding="utf-8"?>
<p:tagLst xmlns:p="http://schemas.openxmlformats.org/presentationml/2006/main">
  <p:tag name="TABLE_ENDDRAG_ORIGIN_RECT" val="425*120"/>
  <p:tag name="TABLE_ENDDRAG_RECT" val="17*291*425*120"/>
</p:tagLst>
</file>

<file path=ppt/tags/tag27.xml><?xml version="1.0" encoding="utf-8"?>
<p:tagLst xmlns:p="http://schemas.openxmlformats.org/presentationml/2006/main">
  <p:tag name="KSO_WM_DIAGRAM_VIRTUALLY_FRAME" val="{&quot;height&quot;:476.3423622047244,&quot;left&quot;:343.6,&quot;top&quot;:73.59377952755906,&quot;width&quot;:612.7423622047245}"/>
</p:tagLst>
</file>

<file path=ppt/tags/tag28.xml><?xml version="1.0" encoding="utf-8"?>
<p:tagLst xmlns:p="http://schemas.openxmlformats.org/presentationml/2006/main">
  <p:tag name="commondata" val="eyJoZGlkIjoiZjMwN2I5MjViZGUwZjFiN2U0ZjY5YjFmZTQxNTU5MTEifQ=="/>
</p:tagLst>
</file>

<file path=ppt/tags/tag3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4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5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6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7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8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ags/tag9.xml><?xml version="1.0" encoding="utf-8"?>
<p:tagLst xmlns:p="http://schemas.openxmlformats.org/presentationml/2006/main">
  <p:tag name="KSO_WM_DIAGRAM_VIRTUALLY_FRAME" val="{&quot;height&quot;:407.94559055118106,&quot;left&quot;:429.1567716535433,&quot;top&quot;:76.23566929133858,&quot;width&quot;:491.9932283464567}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5787</Words>
  <Application>WPS 演示</Application>
  <PresentationFormat>宽屏</PresentationFormat>
  <Paragraphs>314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Calibri</vt:lpstr>
      <vt:lpstr>等线</vt:lpstr>
      <vt:lpstr>Arial</vt:lpstr>
      <vt:lpstr>Calibri</vt:lpstr>
      <vt:lpstr>Arial Black</vt:lpstr>
      <vt:lpstr>Calibri Light</vt:lpstr>
      <vt:lpstr>方正宋刻本秀楷简体</vt:lpstr>
      <vt:lpstr>Wingdings</vt:lpstr>
      <vt:lpstr>Times New Roman</vt:lpstr>
      <vt:lpstr>Cambria Math</vt:lpstr>
      <vt:lpstr>Arial Unicode MS</vt:lpstr>
      <vt:lpstr>等线 Light</vt:lpstr>
      <vt:lpstr>BatangChe</vt:lpstr>
      <vt:lpstr>Segoe Print</vt:lpstr>
      <vt:lpstr>Times New Roman</vt:lpstr>
      <vt:lpstr>Office Theme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谢浩志</cp:lastModifiedBy>
  <cp:revision>189</cp:revision>
  <dcterms:created xsi:type="dcterms:W3CDTF">2020-07-27T01:08:00Z</dcterms:created>
  <dcterms:modified xsi:type="dcterms:W3CDTF">2025-06-15T15:08:29Z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0F1D68FDB753487A923229B9F6692AA5_12</vt:lpwstr>
  </property>
  <property fmtid="{D5CDD505-2E9C-101B-9397-08002B2CF9AE}" pid="3" name="KSOProductBuildVer">
    <vt:lpwstr>2052-12.1.0.21541</vt:lpwstr>
  </property>
</Properties>
</file>